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Lobster"/>
      <p:regular r:id="rId21"/>
    </p:embeddedFont>
    <p:embeddedFont>
      <p:font typeface="Source Code Pr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SourceCodePro-boldItalic.fntdata"/><Relationship Id="rId28" Type="http://schemas.openxmlformats.org/officeDocument/2006/relationships/font" Target="fonts/Comfortaa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1919910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1919910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9199101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9199101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19199101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19199101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1919910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1919910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a4cb359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a4cb359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a4cb359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a4cb359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0897b70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0897b70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0897b70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0897b70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0897b70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0897b70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      </a:t>
            </a:r>
            <a:r>
              <a:rPr lang="it"/>
              <a:t>Memory🎮Game: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nostro progetto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720000"/>
            <a:ext cx="82824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obster"/>
                <a:ea typeface="Lobster"/>
                <a:cs typeface="Lobster"/>
                <a:sym typeface="Lobster"/>
              </a:rPr>
              <a:t>Alfano Vincenzo</a:t>
            </a:r>
            <a:endParaRPr sz="25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obster"/>
                <a:ea typeface="Lobster"/>
                <a:cs typeface="Lobster"/>
                <a:sym typeface="Lobster"/>
              </a:rPr>
              <a:t>Ambrosio Manuel</a:t>
            </a:r>
            <a:endParaRPr sz="25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obster"/>
                <a:ea typeface="Lobster"/>
                <a:cs typeface="Lobster"/>
                <a:sym typeface="Lobster"/>
              </a:rPr>
              <a:t>Comentale Domenico</a:t>
            </a:r>
            <a:endParaRPr sz="25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latin typeface="Lobster"/>
                <a:ea typeface="Lobster"/>
                <a:cs typeface="Lobster"/>
                <a:sym typeface="Lobster"/>
              </a:rPr>
              <a:t>Di Maio Luigi</a:t>
            </a:r>
            <a:endParaRPr sz="25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94450"/>
            <a:ext cx="84210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Funzioni JavaScript                         Gestione dei Turni e del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Fondamentali                                             punteggio    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 u="sng">
                <a:latin typeface="Comfortaa"/>
                <a:ea typeface="Comfortaa"/>
                <a:cs typeface="Comfortaa"/>
                <a:sym typeface="Comfortaa"/>
              </a:rPr>
              <a:t>JavaScript è utilizzato per gestire la logica del gioco:</a:t>
            </a:r>
            <a:endParaRPr i="1" sz="1300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startGame()</a:t>
            </a:r>
            <a:r>
              <a:rPr lang="it" sz="1300">
                <a:latin typeface="Comfortaa"/>
                <a:ea typeface="Comfortaa"/>
                <a:cs typeface="Comfortaa"/>
                <a:sym typeface="Comfortaa"/>
              </a:rPr>
              <a:t>: Avvia il gioco e imposta tutte le variabili necessarie.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highlight>
                  <a:srgbClr val="FF0000"/>
                </a:highlight>
                <a:latin typeface="Comfortaa"/>
                <a:ea typeface="Comfortaa"/>
                <a:cs typeface="Comfortaa"/>
                <a:sym typeface="Comfortaa"/>
              </a:rPr>
              <a:t>flipCard():</a:t>
            </a:r>
            <a:r>
              <a:rPr lang="it" sz="1300">
                <a:latin typeface="Comfortaa"/>
                <a:ea typeface="Comfortaa"/>
                <a:cs typeface="Comfortaa"/>
                <a:sym typeface="Comfortaa"/>
              </a:rPr>
              <a:t>  Funzione che gira le carte e verifica se c'è una corrispondenza.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highlight>
                  <a:srgbClr val="0000FF"/>
                </a:highlight>
                <a:latin typeface="Comfortaa"/>
                <a:ea typeface="Comfortaa"/>
                <a:cs typeface="Comfortaa"/>
                <a:sym typeface="Comfortaa"/>
              </a:rPr>
              <a:t>cambiaTurno()</a:t>
            </a:r>
            <a:r>
              <a:rPr lang="it" sz="1300">
                <a:highlight>
                  <a:srgbClr val="0000FF"/>
                </a:highlight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it" sz="1300">
                <a:latin typeface="Comfortaa"/>
                <a:ea typeface="Comfortaa"/>
                <a:cs typeface="Comfortaa"/>
                <a:sym typeface="Comfortaa"/>
              </a:rPr>
              <a:t> Gestisce il cambio di turno tra i giocatori.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Aggiornamenti dinamici:</a:t>
            </a:r>
            <a:r>
              <a:rPr lang="it" sz="1300">
                <a:latin typeface="Comfortaa"/>
                <a:ea typeface="Comfortaa"/>
                <a:cs typeface="Comfortaa"/>
                <a:sym typeface="Comfortaa"/>
              </a:rPr>
              <a:t> Punteggio e timer vengono aggiornati in tempo reale.</a:t>
            </a:r>
            <a:endParaRPr/>
          </a:p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gestione del turno e del punteggio </a:t>
            </a:r>
            <a:r>
              <a:rPr lang="it" u="sng">
                <a:highlight>
                  <a:srgbClr val="FFFF00"/>
                </a:highlight>
              </a:rPr>
              <a:t>è fondamentale</a:t>
            </a:r>
            <a:r>
              <a:rPr lang="it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/>
              <a:t>Ogni giocatore ha un turno in cui può girare due carte.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Ogni coppia trovata incrementa il punteggio del giocatore corrente.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u="sng"/>
              <a:t>Un display in tempo reale mostra quale giocatore è il prossimo e quale punteggio ha accumulato.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50" y="248200"/>
            <a:ext cx="704100" cy="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0"/>
            <a:ext cx="8520600" cy="18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⏲️Timer e Suoni  </a:t>
            </a:r>
            <a:r>
              <a:rPr lang="it">
                <a:solidFill>
                  <a:srgbClr val="FF0000"/>
                </a:solidFill>
              </a:rPr>
              <a:t>                                     Modalità: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               </a:t>
            </a:r>
            <a:r>
              <a:rPr lang="it">
                <a:solidFill>
                  <a:srgbClr val="FF0000"/>
                </a:solidFill>
              </a:rPr>
              <a:t> </a:t>
            </a:r>
            <a:r>
              <a:rPr lang="it">
                <a:solidFill>
                  <a:srgbClr val="FF0000"/>
                </a:solidFill>
              </a:rPr>
              <a:t>                                       Giocatore vs Computer   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                                                    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u="sng"/>
              <a:t>Per rendere il gioco più coinvolgente, abbiamo aggiunto: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>
                <a:highlight>
                  <a:srgbClr val="FFFF00"/>
                </a:highlight>
              </a:rPr>
              <a:t>Un timer</a:t>
            </a:r>
            <a:r>
              <a:rPr lang="it"/>
              <a:t> che conta il tempo trascorso durante il gioco.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>
                <a:solidFill>
                  <a:schemeClr val="lt1"/>
                </a:solidFill>
                <a:highlight>
                  <a:schemeClr val="accent3"/>
                </a:highlight>
              </a:rPr>
              <a:t>Suoni:</a:t>
            </a:r>
            <a:r>
              <a:rPr lang="it">
                <a:solidFill>
                  <a:schemeClr val="lt1"/>
                </a:solidFill>
              </a:rPr>
              <a:t> </a:t>
            </a:r>
            <a:r>
              <a:rPr lang="it"/>
              <a:t>Quando una carta viene girata o quando due carte vengono abbinate, viene riprodotto un suono per aumentare l'interattività del gioco.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u="sng"/>
              <a:t>Se uno dei giocatori è lasciato vuoto, la modalità "Giocatore vs Computer" viene attivata: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00"/>
                </a:highlight>
              </a:rPr>
              <a:t>La CPU effettua mosse casuali</a:t>
            </a:r>
            <a:r>
              <a:rPr lang="it"/>
              <a:t>, selezionando carte tra quelle ancora non abbinate.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omfortaa"/>
                <a:ea typeface="Comfortaa"/>
                <a:cs typeface="Comfortaa"/>
                <a:sym typeface="Comfortaa"/>
              </a:rPr>
              <a:t>Un semplice algoritmo che simula le scelte del computer con un breve ritardo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 flipH="1">
            <a:off x="4531350" y="163150"/>
            <a:ext cx="33900" cy="4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128800"/>
            <a:ext cx="8520600" cy="11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Condivisione del Risultato          Possibili Miglioramenti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u="sng"/>
              <a:t>Al termine del gioco, i giocatori possono facilmente condividere i loro risultati: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00"/>
                </a:highlight>
              </a:rPr>
              <a:t>Un pulsante per condividere il punteggio tramite WhatsApp, permettendo agli utenti di invitare gli amici a giocare.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 u="sng"/>
              <a:t>Sebbene il gioco funzioni bene, ci sono molte opportunità per migliorarlo:</a:t>
            </a:r>
            <a:endParaRPr b="1" i="1"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highlight>
                  <a:srgbClr val="FF0000"/>
                </a:highlight>
              </a:rPr>
              <a:t>AI avanzata:</a:t>
            </a:r>
            <a:r>
              <a:rPr lang="it" sz="1200"/>
              <a:t> Implementare un'intelligenza artificiale più complessa per il gioco contro il computer.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lt1"/>
                </a:solidFill>
                <a:highlight>
                  <a:srgbClr val="000000"/>
                </a:highlight>
              </a:rPr>
              <a:t>Classifica online:</a:t>
            </a:r>
            <a:r>
              <a:rPr lang="it" sz="1200"/>
              <a:t> Aggiungere una classifica per i giocatori migliori.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200" u="sng">
                <a:latin typeface="Comfortaa"/>
                <a:ea typeface="Comfortaa"/>
                <a:cs typeface="Comfortaa"/>
                <a:sym typeface="Comfortaa"/>
              </a:rPr>
              <a:t>Difficoltà adattiva:</a:t>
            </a:r>
            <a:r>
              <a:rPr lang="it" sz="1200"/>
              <a:t> Aggiungere livelli di difficoltà che si adattano al comportamento del giocatore.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525" y="3477675"/>
            <a:ext cx="1531474" cy="807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4"/>
          <p:cNvCxnSpPr>
            <a:stCxn id="163" idx="0"/>
          </p:cNvCxnSpPr>
          <p:nvPr/>
        </p:nvCxnSpPr>
        <p:spPr>
          <a:xfrm>
            <a:off x="4572000" y="1288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>
            <a:stCxn id="163" idx="0"/>
            <a:endCxn id="163" idx="2"/>
          </p:cNvCxnSpPr>
          <p:nvPr/>
        </p:nvCxnSpPr>
        <p:spPr>
          <a:xfrm>
            <a:off x="4572000" y="128800"/>
            <a:ext cx="0" cy="11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Conclusioni</a:t>
            </a:r>
            <a:endParaRPr b="1"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175" name="Google Shape;175;p25"/>
          <p:cNvSpPr txBox="1"/>
          <p:nvPr>
            <p:ph idx="2" type="body"/>
          </p:nvPr>
        </p:nvSpPr>
        <p:spPr>
          <a:xfrm>
            <a:off x="4939500" y="661175"/>
            <a:ext cx="3612900" cy="3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1F1F1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We learned a lot from working on this project.</a:t>
            </a:r>
            <a:endParaRPr sz="1400">
              <a:solidFill>
                <a:srgbClr val="1F1F1F"/>
              </a:solidFill>
              <a:highlight>
                <a:schemeClr val="accent6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1F1F1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Every part of the code, from managing the score to creating the grid, was an interesting challenge.</a:t>
            </a:r>
            <a:endParaRPr sz="1400">
              <a:solidFill>
                <a:srgbClr val="1F1F1F"/>
              </a:solidFill>
              <a:highlight>
                <a:schemeClr val="accent6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1F1F1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We are satisfied with the final result, where every member of the group contributed ideas and solutions.</a:t>
            </a:r>
            <a:endParaRPr sz="1400">
              <a:solidFill>
                <a:srgbClr val="1F1F1F"/>
              </a:solidFill>
              <a:highlight>
                <a:schemeClr val="accent6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1F1F1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The project not only allowed us to improve our skills in HTML, CSS and JavaScript, but also to work as a team.</a:t>
            </a:r>
            <a:endParaRPr sz="1400">
              <a:solidFill>
                <a:srgbClr val="1F1F1F"/>
              </a:solidFill>
              <a:highlight>
                <a:schemeClr val="accent6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400" u="sng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descr="a penguin wearing a black hat with the words thank you above it (Fornito da Tenor)"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63" y="3124250"/>
            <a:ext cx="1472475" cy="1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1314775"/>
            <a:ext cx="3929100" cy="23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🎮 </a:t>
            </a:r>
            <a:r>
              <a:rPr b="1" lang="it" sz="12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The Memory Game</a:t>
            </a:r>
            <a:endParaRPr b="1" sz="12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📌 </a:t>
            </a: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project consists of a Memory game, where the goal is to find all the pairs of identical cards.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💻 It was developed entirely using HTML, CSS and JavaScript and was designed to be: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mic Sans MS"/>
              <a:buChar char="●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Intuitive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mic Sans MS"/>
              <a:buChar char="●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mic Sans MS"/>
              <a:buChar char="●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Easily extendable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🧠 In this presentation we will: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Comic Sans MS"/>
              <a:buChar char="-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Show you all the codes used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Comic Sans MS"/>
              <a:buChar char="-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Analyze the logic of the game point by point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Comic Sans MS"/>
              <a:buChar char="-"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Delve into how the code works, to better understand what we have done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F1F1F"/>
                </a:solidFill>
                <a:latin typeface="Comic Sans MS"/>
                <a:ea typeface="Comic Sans MS"/>
                <a:cs typeface="Comic Sans MS"/>
                <a:sym typeface="Comic Sans MS"/>
              </a:rPr>
              <a:t>❓ If you have any doubts or curiosities, do not hesitate to share them!</a:t>
            </a:r>
            <a:endParaRPr sz="1000">
              <a:solidFill>
                <a:srgbClr val="1F1F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2885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257700" y="1213925"/>
            <a:ext cx="8520600" cy="2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💡</a:t>
            </a:r>
            <a:r>
              <a:rPr lang="it" sz="2100">
                <a:solidFill>
                  <a:srgbClr val="FF0000"/>
                </a:solidFill>
              </a:rPr>
              <a:t>Game Objectives and Goals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flipH="1">
            <a:off x="7574625" y="2275500"/>
            <a:ext cx="1329900" cy="126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Game modes: </a:t>
            </a:r>
            <a:r>
              <a:rPr lang="it" sz="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Player versus Player or Player versus Computer.</a:t>
            </a:r>
            <a:endParaRPr sz="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 u="sng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800" u="sng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Punteggio</a:t>
            </a:r>
            <a:r>
              <a:rPr lang="it" sz="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Ogni coppia trovata incrementa il punteggio del giocatore</a:t>
            </a:r>
            <a:endParaRPr sz="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88875" y="1423400"/>
            <a:ext cx="33060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26275" y="1820400"/>
            <a:ext cx="30747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Our goal is to create</a:t>
            </a:r>
            <a:r>
              <a:rPr lang="it" sz="1100">
                <a:solidFill>
                  <a:srgbClr val="1F1F1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it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memory game that challenges players to remember and match pairs of cards. Key features include: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 u="sng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938475" y="2228550"/>
            <a:ext cx="1403100" cy="13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003975" y="2404300"/>
            <a:ext cx="1269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 u="sng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Scoring: </a:t>
            </a:r>
            <a:endParaRPr sz="9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Each pair found increases the player's score.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 u="sng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870823" y="2176245"/>
            <a:ext cx="1691700" cy="144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194650" y="2344200"/>
            <a:ext cx="11292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User Experience: </a:t>
            </a:r>
            <a:endParaRPr sz="7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simple yet attractive interface, with smooth animations and theme changes.</a:t>
            </a:r>
            <a:endParaRPr sz="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 u="sng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Struttura del Codice eseguito HTML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77575" y="15714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00" u="sng">
                <a:solidFill>
                  <a:srgbClr val="0000FF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Il codice  HTML</a:t>
            </a:r>
            <a:r>
              <a:rPr b="1" i="1"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è </a:t>
            </a: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la base per il nostro gioco, e include vari elementi interattivi come:</a:t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it" sz="1000">
                <a:solidFill>
                  <a:srgbClr val="0000FF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Pulsanti di inizio:</a:t>
            </a:r>
            <a:endParaRPr sz="1000">
              <a:solidFill>
                <a:srgbClr val="0000FF"/>
              </a:solidFill>
              <a:highlight>
                <a:srgbClr val="FFFF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Due pulsanti per scegliere se giocare in solitaria (contro il Computer) o in compagnia</a:t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it" sz="1000">
                <a:solidFill>
                  <a:srgbClr val="0000FF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Pulsanti per modalità:</a:t>
            </a:r>
            <a:endParaRPr sz="1000">
              <a:solidFill>
                <a:srgbClr val="0000FF"/>
              </a:solidFill>
              <a:highlight>
                <a:srgbClr val="FFFF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Ci sono due pulsanti per scegliere due modalità diverse:</a:t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it" sz="1000">
                <a:solidFill>
                  <a:srgbClr val="0000F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Modalità a tempo: </a:t>
            </a: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c’è un limite di tempo il </a:t>
            </a: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quale</a:t>
            </a: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se scade hai perso.</a:t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it" sz="1000">
                <a:solidFill>
                  <a:srgbClr val="0000FF"/>
                </a:solidFill>
                <a:highlight>
                  <a:schemeClr val="accent6"/>
                </a:highlight>
                <a:latin typeface="Comfortaa"/>
                <a:ea typeface="Comfortaa"/>
                <a:cs typeface="Comfortaa"/>
                <a:sym typeface="Comfortaa"/>
              </a:rPr>
              <a:t>Modalità Penalità:</a:t>
            </a:r>
            <a:r>
              <a:rPr lang="it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 ogni mossa errata un punto in meno</a:t>
            </a:r>
            <a:endParaRPr sz="10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aptop Chromebook aperto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475" y="697325"/>
            <a:ext cx="5591981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075" y="611850"/>
            <a:ext cx="1122550" cy="1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400" y="970300"/>
            <a:ext cx="4169476" cy="23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006100" y="1996450"/>
            <a:ext cx="1253700" cy="29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4" name="Google Shape;94;p16"/>
          <p:cNvCxnSpPr>
            <a:stCxn id="93" idx="2"/>
          </p:cNvCxnSpPr>
          <p:nvPr/>
        </p:nvCxnSpPr>
        <p:spPr>
          <a:xfrm flipH="1">
            <a:off x="3142800" y="2142400"/>
            <a:ext cx="1863300" cy="48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/>
          <p:nvPr/>
        </p:nvSpPr>
        <p:spPr>
          <a:xfrm>
            <a:off x="6199675" y="1996450"/>
            <a:ext cx="2017800" cy="29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flipH="1">
            <a:off x="3074025" y="2266925"/>
            <a:ext cx="3417600" cy="155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Struttura del Codice eseguito HTML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Le altre opzioni che ci offre il codice HTML sono anche: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it">
                <a:solidFill>
                  <a:srgbClr val="0000FF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Pulsanti di scelta:</a:t>
            </a:r>
            <a:endParaRPr>
              <a:solidFill>
                <a:srgbClr val="0000FF"/>
              </a:solidFill>
              <a:highlight>
                <a:srgbClr val="FFFF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Si scelgono le difficoltà alla quale si voglia giocare variando la quantità di carte.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-</a:t>
            </a:r>
            <a:r>
              <a:rPr lang="it">
                <a:solidFill>
                  <a:srgbClr val="0000FF"/>
                </a:solidFill>
                <a:highlight>
                  <a:schemeClr val="accent6"/>
                </a:highlight>
              </a:rPr>
              <a:t>Torna al </a:t>
            </a:r>
            <a:r>
              <a:rPr lang="it">
                <a:solidFill>
                  <a:srgbClr val="0000FF"/>
                </a:solidFill>
                <a:highlight>
                  <a:schemeClr val="accent6"/>
                </a:highlight>
              </a:rPr>
              <a:t>Menu</a:t>
            </a:r>
            <a:r>
              <a:rPr lang="it">
                <a:solidFill>
                  <a:srgbClr val="0000FF"/>
                </a:solidFill>
                <a:highlight>
                  <a:schemeClr val="accent6"/>
                </a:highlight>
              </a:rPr>
              <a:t>:</a:t>
            </a:r>
            <a:endParaRPr>
              <a:solidFill>
                <a:srgbClr val="0000F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0000FF"/>
                </a:solidFill>
              </a:rPr>
              <a:t>In caso il giocatore non voglia più continuare o cambiare modalità si può tornare al Menu principale.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descr="Laptop Chromebook aperto" id="103" name="Google Shape;103;p17"/>
          <p:cNvPicPr preferRelativeResize="0"/>
          <p:nvPr/>
        </p:nvPicPr>
        <p:blipFill rotWithShape="1">
          <a:blip r:embed="rId3">
            <a:alphaModFix/>
          </a:blip>
          <a:srcRect b="6400" l="3280" r="-3280" t="-6400"/>
          <a:stretch/>
        </p:blipFill>
        <p:spPr>
          <a:xfrm>
            <a:off x="3876450" y="1096350"/>
            <a:ext cx="4976116" cy="29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325" y="1566216"/>
            <a:ext cx="3659401" cy="205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5315225" y="1884825"/>
            <a:ext cx="1657200" cy="2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" name="Google Shape;106;p17"/>
          <p:cNvCxnSpPr>
            <a:stCxn id="105" idx="2"/>
          </p:cNvCxnSpPr>
          <p:nvPr/>
        </p:nvCxnSpPr>
        <p:spPr>
          <a:xfrm flipH="1">
            <a:off x="2747825" y="1989975"/>
            <a:ext cx="2567400" cy="84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/>
          <p:nvPr/>
        </p:nvSpPr>
        <p:spPr>
          <a:xfrm>
            <a:off x="5753175" y="2361450"/>
            <a:ext cx="867300" cy="2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 flipH="1">
            <a:off x="2842275" y="2520200"/>
            <a:ext cx="2910900" cy="132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Struttura del Codice eseguito HTML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476925"/>
            <a:ext cx="30459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Dopo aver scelto la modalità e la difficoltà, si inserisce il nome di ogni giocatore o solamente per uno in caso sia in solitaria: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-</a:t>
            </a:r>
            <a:r>
              <a:rPr lang="it">
                <a:solidFill>
                  <a:srgbClr val="0000FF"/>
                </a:solidFill>
                <a:highlight>
                  <a:schemeClr val="accent6"/>
                </a:highlight>
              </a:rPr>
              <a:t>Input nomi: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Con questi pulsanti si inseriscono i nomi dei giocatori.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FF"/>
                </a:solidFill>
              </a:rPr>
              <a:t>-</a:t>
            </a:r>
            <a:r>
              <a:rPr lang="it">
                <a:solidFill>
                  <a:srgbClr val="0000FF"/>
                </a:solidFill>
                <a:highlight>
                  <a:schemeClr val="accent6"/>
                </a:highlight>
              </a:rPr>
              <a:t>Quantità giocatori:</a:t>
            </a:r>
            <a:endParaRPr>
              <a:solidFill>
                <a:srgbClr val="0000FF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0000FF"/>
                </a:solidFill>
              </a:rPr>
              <a:t>Si scelgono quanti giocatori devono partecipare (max 4).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descr="Laptop Chromebook aperto" id="115" name="Google Shape;115;p18"/>
          <p:cNvPicPr preferRelativeResize="0"/>
          <p:nvPr/>
        </p:nvPicPr>
        <p:blipFill rotWithShape="1">
          <a:blip r:embed="rId3">
            <a:alphaModFix/>
          </a:blip>
          <a:srcRect b="6400" l="3280" r="-3280" t="-6400"/>
          <a:stretch/>
        </p:blipFill>
        <p:spPr>
          <a:xfrm>
            <a:off x="3867850" y="1091000"/>
            <a:ext cx="4976116" cy="29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400" y="1541648"/>
            <a:ext cx="3703100" cy="208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564250" y="1798950"/>
            <a:ext cx="1288200" cy="1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flipH="1">
            <a:off x="2515950" y="1947050"/>
            <a:ext cx="3048300" cy="123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/>
          <p:nvPr/>
        </p:nvSpPr>
        <p:spPr>
          <a:xfrm>
            <a:off x="5682275" y="1947150"/>
            <a:ext cx="577500" cy="1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flipH="1">
            <a:off x="3065575" y="2095350"/>
            <a:ext cx="2694000" cy="238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</a:rPr>
              <a:t>Utilizzo di Bootstrap            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</a:rPr>
              <a:t>e Google Fonts                                                Tema </a:t>
            </a:r>
            <a:r>
              <a:rPr lang="it" sz="2400">
                <a:solidFill>
                  <a:schemeClr val="accent6"/>
                </a:solidFill>
              </a:rPr>
              <a:t>Chiaro</a:t>
            </a:r>
            <a:r>
              <a:rPr lang="it" sz="2400">
                <a:solidFill>
                  <a:srgbClr val="FF0000"/>
                </a:solidFill>
              </a:rPr>
              <a:t> e Tema </a:t>
            </a:r>
            <a:r>
              <a:rPr lang="it" sz="2400"/>
              <a:t>Scuro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54575" y="1468825"/>
            <a:ext cx="3838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Il design visivo del gioco è reso fluido e reattivo grazie all’utilizzo di: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  <a:highlight>
                  <a:srgbClr val="FF0000"/>
                </a:highlight>
              </a:rPr>
              <a:t>Bootstrap:</a:t>
            </a:r>
            <a:r>
              <a:rPr lang="it" sz="1200" u="sng"/>
              <a:t> Un framework CSS che permette di creare un layout responsivo facilmente, così il gioco si adatta a diverse dimensioni di schermo.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highlight>
                  <a:srgbClr val="0000FF"/>
                </a:highlight>
              </a:rPr>
              <a:t>Pacifico Font:</a:t>
            </a:r>
            <a:r>
              <a:rPr lang="it" sz="1200"/>
              <a:t> </a:t>
            </a:r>
            <a:r>
              <a:rPr lang="it" sz="1200" u="sng"/>
              <a:t>Utilizzato per il titolo del gioco</a:t>
            </a:r>
            <a:r>
              <a:rPr lang="it" sz="1200"/>
              <a:t>, questa font aggiunge un tocco giocoso e accattivante all'interfaccia.</a:t>
            </a:r>
            <a:endParaRPr/>
          </a:p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5289475" y="1468825"/>
            <a:ext cx="35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Per migliorare l’esperienza visiva, abbiamo implementato due modalità di tema: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  <a:highlight>
                  <a:srgbClr val="FFFF00"/>
                </a:highlight>
              </a:rPr>
              <a:t>Tema chiaro:</a:t>
            </a:r>
            <a:r>
              <a:rPr lang="it" sz="1200"/>
              <a:t> Il tema predefinito che utilizza sfumature di blu e verde per uno stile fresco.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highlight>
                  <a:srgbClr val="000000"/>
                </a:highlight>
              </a:rPr>
              <a:t>Tema scuro:</a:t>
            </a:r>
            <a:r>
              <a:rPr lang="it" sz="1200"/>
              <a:t> Un tema alternativo con gradienti più scuri, per un’esperienza di gioco più rilassante, specialmente in ambienti poco illuminati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475" y="2434638"/>
            <a:ext cx="1168276" cy="11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Il Layout della Griglia di Gioco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0" y="1348125"/>
            <a:ext cx="91878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La griglia di gioco è creata con </a:t>
            </a:r>
            <a:r>
              <a:rPr lang="it" sz="1200">
                <a:highlight>
                  <a:srgbClr val="FFFF00"/>
                </a:highlight>
              </a:rPr>
              <a:t>CSS Grid</a:t>
            </a:r>
            <a:r>
              <a:rPr lang="it" sz="1200"/>
              <a:t>, </a:t>
            </a:r>
            <a:r>
              <a:rPr b="1" lang="it" sz="1200" u="sng"/>
              <a:t>sistema di layout potente e flessibile</a:t>
            </a:r>
            <a:r>
              <a:rPr lang="it" sz="1200"/>
              <a:t>, utilizzando 4 colonne per 4 righe, creando un layout simmetrico. Il design è pensato per essere chiaro e facilmente comprensibile: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it" sz="1200">
                <a:solidFill>
                  <a:srgbClr val="000000"/>
                </a:solidFill>
              </a:rPr>
              <a:t>Le carte sono distribuite uniformemente.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it" sz="1200">
                <a:solidFill>
                  <a:srgbClr val="000000"/>
                </a:solidFill>
              </a:rPr>
              <a:t>Il layout è responsivo, quindi si adatta perfettamente anche su dispositivi mobili.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fortaa"/>
              <a:buChar char="-"/>
            </a:pPr>
            <a:r>
              <a:rPr lang="it" sz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Esempio:</a:t>
            </a:r>
            <a:endParaRPr sz="12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  <a:highlight>
                  <a:srgbClr val="000000"/>
                </a:highlight>
              </a:rPr>
              <a:t>  </a:t>
            </a:r>
            <a:r>
              <a:rPr lang="it" sz="1200">
                <a:solidFill>
                  <a:srgbClr val="FFFFFF"/>
                </a:solidFill>
                <a:highlight>
                  <a:srgbClr val="000000"/>
                </a:highlight>
              </a:rPr>
              <a:t>      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                 .container {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                  display: grid; </a:t>
            </a:r>
            <a:r>
              <a:rPr b="1" lang="it" sz="1200"/>
              <a:t>===&gt;</a:t>
            </a:r>
            <a:r>
              <a:rPr i="1" lang="it" sz="1200">
                <a:highlight>
                  <a:srgbClr val="FFFF00"/>
                </a:highlight>
              </a:rPr>
              <a:t>attiva il layout a griglia.</a:t>
            </a:r>
            <a:endParaRPr sz="1200">
              <a:highlight>
                <a:srgbClr val="FFFF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</a:t>
            </a:r>
            <a:r>
              <a:rPr b="1" lang="it" sz="1200">
                <a:solidFill>
                  <a:srgbClr val="FF0000"/>
                </a:solidFill>
              </a:rPr>
              <a:t>          </a:t>
            </a:r>
            <a:r>
              <a:rPr lang="it" sz="1200"/>
              <a:t>            grid-template-columns: 1fr 2fr; ===&gt;</a:t>
            </a:r>
            <a:r>
              <a:rPr i="1" lang="it" sz="1200">
                <a:highlight>
                  <a:srgbClr val="FFFF00"/>
                </a:highlight>
              </a:rPr>
              <a:t>crea tre colonne di larghezza uguale.</a:t>
            </a:r>
            <a:endParaRPr i="1" sz="1200">
              <a:highlight>
                <a:srgbClr val="FFFF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                  gap: 10px; </a:t>
            </a:r>
            <a:r>
              <a:rPr b="1" lang="it" sz="1200"/>
              <a:t>===&gt;</a:t>
            </a:r>
            <a:r>
              <a:rPr i="1" lang="it" sz="1200">
                <a:highlight>
                  <a:srgbClr val="FFFF00"/>
                </a:highlight>
              </a:rPr>
              <a:t>aggiunge uno spazio tra le celle della griglia.</a:t>
            </a:r>
            <a:endParaRPr i="1" sz="1200">
              <a:highlight>
                <a:srgbClr val="FFFF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                        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50" y="3422525"/>
            <a:ext cx="1215260" cy="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120225"/>
            <a:ext cx="8520600" cy="11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                                          </a:t>
            </a:r>
            <a:r>
              <a:rPr lang="it">
                <a:solidFill>
                  <a:srgbClr val="FF0000"/>
                </a:solidFill>
              </a:rPr>
              <a:t>🃏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Design delle Carte                        Abbinamento delle Carte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0100" y="1468825"/>
            <a:ext cx="4512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/>
              <a:t>Le carte sono il cuore del gioco, e il loro design è pensato per essere visivamente interessante: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 sz="1200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  <a:r>
              <a:rPr lang="it" sz="1200">
                <a:solidFill>
                  <a:srgbClr val="0000FF"/>
                </a:solidFill>
                <a:highlight>
                  <a:srgbClr val="FFFF00"/>
                </a:highlight>
              </a:rPr>
              <a:t>o</a:t>
            </a:r>
            <a:r>
              <a:rPr lang="it" sz="1200">
                <a:solidFill>
                  <a:srgbClr val="000000"/>
                </a:solidFill>
                <a:highlight>
                  <a:srgbClr val="FFFF00"/>
                </a:highlight>
              </a:rPr>
              <a:t>l</a:t>
            </a:r>
            <a:r>
              <a:rPr lang="it" sz="1200">
                <a:solidFill>
                  <a:srgbClr val="6AA84F"/>
                </a:solidFill>
                <a:highlight>
                  <a:srgbClr val="FFFF00"/>
                </a:highlight>
              </a:rPr>
              <a:t>o</a:t>
            </a:r>
            <a:r>
              <a:rPr lang="it" sz="1200">
                <a:solidFill>
                  <a:srgbClr val="3D85C6"/>
                </a:solidFill>
                <a:highlight>
                  <a:srgbClr val="FFFF00"/>
                </a:highlight>
              </a:rPr>
              <a:t>r</a:t>
            </a:r>
            <a:r>
              <a:rPr lang="it" sz="1200">
                <a:solidFill>
                  <a:srgbClr val="5B0F00"/>
                </a:solidFill>
                <a:highlight>
                  <a:srgbClr val="FFFF00"/>
                </a:highlight>
              </a:rPr>
              <a:t>i</a:t>
            </a:r>
            <a:r>
              <a:rPr lang="it" sz="1200">
                <a:highlight>
                  <a:srgbClr val="FFFF00"/>
                </a:highlight>
              </a:rPr>
              <a:t> vivaci e animazioni:</a:t>
            </a:r>
            <a:r>
              <a:rPr lang="it" sz="1200"/>
              <a:t> </a:t>
            </a:r>
            <a:r>
              <a:rPr i="1" lang="it" sz="1200"/>
              <a:t>Ogni carta ha uno sfondo colorato che cambia durante le interazioni.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i="1" lang="it" sz="1200" u="sng"/>
              <a:t>Stati delle carte:</a:t>
            </a:r>
            <a:r>
              <a:rPr lang="it" sz="1200"/>
              <a:t> Le carte possono trovarsi in uno dei seguenti stati: normale, girata o abbinata.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it" sz="1200">
                <a:solidFill>
                  <a:srgbClr val="0000FF"/>
                </a:solidFill>
                <a:highlight>
                  <a:srgbClr val="FF0000"/>
                </a:highlight>
              </a:rPr>
              <a:t>Effetti visivi:</a:t>
            </a:r>
            <a:r>
              <a:rPr lang="it" sz="1200"/>
              <a:t> Al clic su una carta, questa si gira con un’animazione, e se c'è una corrispondenza, le carte rimangono abbinate con un altro effetto.</a:t>
            </a:r>
            <a:endParaRPr/>
          </a:p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/>
              <a:t>Il cuore del gioco è il meccanismo di abbinamento:</a:t>
            </a:r>
            <a:endParaRPr b="1"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-"/>
            </a:pPr>
            <a:r>
              <a:rPr lang="it" sz="1200">
                <a:latin typeface="Comfortaa"/>
                <a:ea typeface="Comfortaa"/>
                <a:cs typeface="Comfortaa"/>
                <a:sym typeface="Comfortaa"/>
              </a:rPr>
              <a:t>Quando un giocatore gira due carte, il gioco controlla se le emoji corrispondono.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Slab"/>
              <a:buChar char="-"/>
            </a:pPr>
            <a:r>
              <a:rPr lang="it" sz="1200">
                <a:latin typeface="Roboto Slab"/>
                <a:ea typeface="Roboto Slab"/>
                <a:cs typeface="Roboto Slab"/>
                <a:sym typeface="Roboto Slab"/>
              </a:rPr>
              <a:t>Se sono uguali, le carte vengono abbinate e il punteggio aumenta.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Char char="-"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Se non corrispondono, le carte 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vengono girate di nuovo e il turno passa al giocatore successivo.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